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354" r:id="rId4"/>
    <p:sldId id="355" r:id="rId5"/>
    <p:sldId id="352" r:id="rId6"/>
    <p:sldId id="356" r:id="rId7"/>
    <p:sldId id="357" r:id="rId8"/>
    <p:sldId id="353" r:id="rId9"/>
    <p:sldId id="358" r:id="rId10"/>
    <p:sldId id="359" r:id="rId11"/>
    <p:sldId id="277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6633"/>
    <a:srgbClr val="CC0066"/>
    <a:srgbClr val="009966"/>
    <a:srgbClr val="808080"/>
    <a:srgbClr val="666666"/>
    <a:srgbClr val="333333"/>
    <a:srgbClr val="3399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90B-5E69-4297-B8C4-FF2AC349D727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4D18-844B-49A8-9CA4-9BE8F8161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4D18-844B-49A8-9CA4-9BE8F81612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4FA1-EA58-4C3A-B2D1-8A33D25126DD}" type="datetime1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ADE-1F69-4D2F-B6BE-347D7A484363}" type="datetime1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A28B-9251-46D5-8E3D-E966B4E2DECC}" type="datetime1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0000" y="180000"/>
            <a:ext cx="8784000" cy="720000"/>
          </a:xfrm>
        </p:spPr>
        <p:txBody>
          <a:bodyPr anchor="t">
            <a:norm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1600" b="1">
                <a:solidFill>
                  <a:srgbClr val="006633"/>
                </a:solidFill>
                <a:latin typeface="Georgia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600201"/>
            <a:ext cx="8784000" cy="262088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51-91F8-4B68-95B7-05C7B1C650D2}" type="datetime1">
              <a:rPr lang="ru-RU" smtClean="0"/>
              <a:t>24.08.2021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05A1-D7BC-4D50-8B06-9CC8ADB0F2A9}" type="datetime1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C9B0-0F6C-4C52-B00E-7589BECE496E}" type="datetime1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4710-B982-4E85-8FB5-09FD7E9E0E65}" type="datetime1">
              <a:rPr lang="ru-RU" smtClean="0"/>
              <a:t>24.08.2021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C55-3F3C-4EF2-99F8-F1678E6FFDD3}" type="datetime1">
              <a:rPr lang="ru-RU" smtClean="0"/>
              <a:t>24.08.2021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069-BCF7-4411-9722-5FA3114F09B4}" type="datetime1">
              <a:rPr lang="ru-RU" smtClean="0"/>
              <a:t>24.08.2021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F03-EC61-444C-AE4E-94E3B03C13BB}" type="datetime1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75-1666-4C7F-B8A3-53242D382D61}" type="datetime1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133-1741-4825-B39E-9DF1956C31AA}" type="datetime1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827584" y="1181419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0" y="2657571"/>
            <a:ext cx="69850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«УХТА» </a:t>
            </a:r>
            <a:endParaRPr lang="ru-RU" sz="3000" dirty="0" smtClean="0">
              <a:solidFill>
                <a:schemeClr val="tx1"/>
              </a:solidFill>
              <a:ea typeface="+mj-ea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НА 20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1 ГОД И ПЛАНОВЫЙ ПЕРИОД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202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И 2023 ГОДОВ</a:t>
            </a:r>
            <a:endParaRPr lang="ru-RU" sz="30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pic>
        <p:nvPicPr>
          <p:cNvPr id="2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196625" y="405125"/>
            <a:ext cx="6985000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ФИНАНСОВОЕ УПРАВЛЕНИЕ АДМИНИСТРАЦИИ МОГО «УХТА»</a:t>
            </a:r>
            <a:endParaRPr lang="ru-RU" sz="18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7667" y="4874599"/>
            <a:ext cx="78951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12.08.2021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70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в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»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от 23.12.2020 № 31 «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2022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2023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  <p:extLst>
      <p:ext uri="{BB962C8B-B14F-4D97-AF65-F5344CB8AC3E}">
        <p14:creationId xmlns:p14="http://schemas.microsoft.com/office/powerpoint/2010/main" val="8714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83218"/>
              </p:ext>
            </p:extLst>
          </p:nvPr>
        </p:nvGraphicFramePr>
        <p:xfrm>
          <a:off x="251424" y="2338926"/>
          <a:ext cx="8695246" cy="183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+3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Субсидия предприятиям на финансовое обеспечение части затрат для производства хлеба и хлебобулочных изделий (ООО «</a:t>
                      </a:r>
                      <a:r>
                        <a:rPr lang="ru-RU" sz="10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Ухтахлеб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»)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781,8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актов, предусматривающих обращения взыскания на средства бюджета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Резервные фонды местных администраций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490,0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Финансовое обеспечение </a:t>
                      </a:r>
                      <a:r>
                        <a:rPr lang="ru-RU" sz="10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софинансирования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мероприятий,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осуществляемых за счет безвозмездных поступлений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191816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106854"/>
              </p:ext>
            </p:extLst>
          </p:nvPr>
        </p:nvGraphicFramePr>
        <p:xfrm>
          <a:off x="251424" y="757199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19.05.2021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304 386,2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304 969,9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292 163,5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-9 271,8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51616" y="408838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5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412" y="764704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169300, Республика Коми, г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. Ухта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Телефон: 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8(8216)700-128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Verdan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88987"/>
              </p:ext>
            </p:extLst>
          </p:nvPr>
        </p:nvGraphicFramePr>
        <p:xfrm>
          <a:off x="350435" y="4293096"/>
          <a:ext cx="854115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itchFamily="34" charset="0"/>
                        </a:rPr>
                        <a:t>Крайн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 Галина Владимировна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itchFamily="34" charset="0"/>
                        </a:rPr>
                        <a:t>Начальник 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Финансового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itchFamily="34" charset="0"/>
                        </a:rPr>
                        <a:t>3-я среда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Verdana" pitchFamily="34" charset="0"/>
                        </a:rPr>
                        <a:t>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1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ХАРАКТЕРИСТИКИ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58581"/>
              </p:ext>
            </p:extLst>
          </p:nvPr>
        </p:nvGraphicFramePr>
        <p:xfrm>
          <a:off x="281488" y="706606"/>
          <a:ext cx="8620198" cy="24819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02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0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84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30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266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Показатель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Решение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о бюджете МОГО «Ухта» на 2021 год и плановый период 2022 и 2023 годов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к редакции от 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19.05.2021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864">
                <a:tc vMerge="1">
                  <a:txBody>
                    <a:bodyPr/>
                    <a:lstStyle/>
                    <a:p>
                      <a:pPr algn="l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в редакции от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19.05.2021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Проект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% (+/-)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</a:t>
                      </a: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238,7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</a:t>
                      </a: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292,2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53,5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1,3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Налоговые и неналоговые</a:t>
                      </a:r>
                      <a:r>
                        <a:rPr lang="ru-RU" sz="1000" b="0" baseline="0" dirty="0">
                          <a:latin typeface="Verdana" pitchFamily="34" charset="0"/>
                          <a:cs typeface="Arial" pitchFamily="34" charset="0"/>
                        </a:rPr>
                        <a:t> доходы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351,3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1 351,3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Безвозмездные поступления, всего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887,4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</a:t>
                      </a: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940,9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</a:t>
                      </a: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355,3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</a:t>
                      </a: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408,8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53,5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1,2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ДЕФИЦИТ(-) 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-116,6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-116,6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7819021" y="392835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266183" y="3437902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281487" y="3952396"/>
            <a:ext cx="217868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370315" y="3987973"/>
            <a:ext cx="203038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+ 53 489,4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2486704" y="4001071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53025" y="5480905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40480" y="5524842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519,5 тыс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61921" y="5514174"/>
            <a:ext cx="187768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81487" y="4124182"/>
            <a:ext cx="0" cy="1513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4537675" y="3437902"/>
            <a:ext cx="3095719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РАСХОДОВ</a:t>
            </a:r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Шестиугольник 51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4564827" y="3957022"/>
            <a:ext cx="2178681" cy="34357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4650720" y="3981582"/>
            <a:ext cx="19560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53 489,4 тыс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4564827" y="4117791"/>
            <a:ext cx="0" cy="2079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746273" y="4012087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Расходы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1487" y="5635143"/>
            <a:ext cx="3789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Шестиугольник 73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42720" y="5319941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30175" y="5363878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566,0  тыс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0666" y="5484507"/>
            <a:ext cx="3782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Шестиугольник 85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43198" y="4630678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30653" y="4674615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52 969,9 тыс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6913715" y="4591485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2021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0666" y="4797200"/>
            <a:ext cx="3782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68623" y="4675674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2021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Шестиугольник 42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50840" y="4717056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38295" y="4760993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52 969,9 тыс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1487" y="4879039"/>
            <a:ext cx="3735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Шестиугольник 64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38937" y="6041133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26392" y="6085070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- 46,5 тыс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6913038" y="5286933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 в 2021 году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  <a:endCxn id="65" idx="3"/>
          </p:cNvCxnSpPr>
          <p:nvPr/>
        </p:nvCxnSpPr>
        <p:spPr>
          <a:xfrm>
            <a:off x="4560666" y="6207861"/>
            <a:ext cx="3782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6880178" y="5991129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 прошлых лет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4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СИСТЕМЫ </a:t>
            </a:r>
            <a:br>
              <a:rPr lang="ru-RU" dirty="0"/>
            </a:br>
            <a:r>
              <a:rPr lang="ru-RU" dirty="0"/>
              <a:t>МУНИЦИПАЛЬНОГО УПРАВЛЕНИЯ»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61200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588804"/>
              </p:ext>
            </p:extLst>
          </p:nvPr>
        </p:nvGraphicFramePr>
        <p:xfrm>
          <a:off x="247954" y="2752742"/>
          <a:ext cx="8695246" cy="129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15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-456,8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Организация технической инвентаризации и паспортизации объектов недвижимого имущества МОГО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«Ухта»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386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+284,2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Содержание, проведение капитального и текущего ремонта объектов муниципальной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1571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+105,8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Обеспечение реализации подпрограммы, основных мероприятий и мероприятий в соответствии с установленными сроками и задачами</a:t>
                      </a:r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744232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тыс. руб.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09236"/>
              </p:ext>
            </p:extLst>
          </p:nvPr>
        </p:nvGraphicFramePr>
        <p:xfrm>
          <a:off x="251520" y="131803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>
                          <a:latin typeface="Verdana" pitchFamily="34" charset="0"/>
                        </a:rPr>
                        <a:t> решения от 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19.05.2021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Verdana" pitchFamily="34" charset="0"/>
                        </a:rPr>
                        <a:t>Изменение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135 424,1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126 838,9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132 893,6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Verdana" pitchFamily="34" charset="0"/>
                          <a:cs typeface="Arial" pitchFamily="34" charset="0"/>
                        </a:rPr>
                        <a:t>-66,8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15698" y="493146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79876" y="579818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8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«БЕЗОПАСНОСТЬ</a:t>
            </a:r>
            <a:br>
              <a:rPr lang="ru-RU" dirty="0"/>
            </a:br>
            <a:r>
              <a:rPr lang="ru-RU" dirty="0"/>
              <a:t> ЖИЗНЕДЕЯТЕЛЬНОСТИ НАСЕЛЕНИЯ»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13015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670017"/>
              </p:ext>
            </p:extLst>
          </p:nvPr>
        </p:nvGraphicFramePr>
        <p:xfrm>
          <a:off x="287342" y="2598814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+389,7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Создание системы по раздельному накоплению отходов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744663"/>
              </p:ext>
            </p:extLst>
          </p:nvPr>
        </p:nvGraphicFramePr>
        <p:xfrm>
          <a:off x="266291" y="113275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19.05.2021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53 306,4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47 587,9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48 787,9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+389,7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70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49505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581005"/>
              </p:ext>
            </p:extLst>
          </p:nvPr>
        </p:nvGraphicFramePr>
        <p:xfrm>
          <a:off x="287342" y="2922096"/>
          <a:ext cx="8695246" cy="32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7342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- 23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мероприятий по переселению граждан из аварийного жилищного фонда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710186"/>
              </p:ext>
            </p:extLst>
          </p:nvPr>
        </p:nvGraphicFramePr>
        <p:xfrm>
          <a:off x="265150" y="1310445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19.05.2021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440 151,4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311 729,2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308 206,4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- 23 061,3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90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12326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913649"/>
              </p:ext>
            </p:extLst>
          </p:nvPr>
        </p:nvGraphicFramePr>
        <p:xfrm>
          <a:off x="287342" y="2622142"/>
          <a:ext cx="8624492" cy="1600200"/>
        </p:xfrm>
        <a:graphic>
          <a:graphicData uri="http://schemas.openxmlformats.org/drawingml/2006/table">
            <a:tbl>
              <a:tblPr firstRow="1" bandRow="1"/>
              <a:tblGrid>
                <a:gridCol w="11610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63426"/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+15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954,8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и текущего ремонта</a:t>
                      </a:r>
                    </a:p>
                  </a:txBody>
                  <a:tcPr anchor="ctr"/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+38 276,4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Укрепление и модернизация материально-технической базы муниципальных образовательных организаций</a:t>
                      </a:r>
                    </a:p>
                  </a:txBody>
                  <a:tcPr anchor="ctr"/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-784,0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муниципальных услуг</a:t>
                      </a:r>
                    </a:p>
                  </a:txBody>
                  <a:tcPr anchor="ctr"/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+195,4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персонифицированного финансирования дополнительного образования детей</a:t>
                      </a:r>
                    </a:p>
                  </a:txBody>
                  <a:tcPr anchor="ctr"/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+17,0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Безвозмездные поступления на укрепление материально-технической базы МОУ «ООШ №8»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515776"/>
              </p:ext>
            </p:extLst>
          </p:nvPr>
        </p:nvGraphicFramePr>
        <p:xfrm>
          <a:off x="260010" y="1022157"/>
          <a:ext cx="5572158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86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86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86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869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286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19.05.2021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2 472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159,1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2 367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213,7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2 427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619,3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+53 659,6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06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«КУЛЬТУРА»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251520" y="1843711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777485"/>
              </p:ext>
            </p:extLst>
          </p:nvPr>
        </p:nvGraphicFramePr>
        <p:xfrm>
          <a:off x="287342" y="2257287"/>
          <a:ext cx="8695246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1 011,4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и текущего ремонта объектов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085,2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Укрепление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модернизация материально-технической базы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1 085,2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городских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</a:t>
            </a:r>
            <a:r>
              <a:rPr lang="ru-RU" sz="1000" dirty="0" smtClean="0">
                <a:latin typeface="Verdana" pitchFamily="34" charset="0"/>
              </a:rPr>
              <a:t>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455887"/>
              </p:ext>
            </p:extLst>
          </p:nvPr>
        </p:nvGraphicFramePr>
        <p:xfrm>
          <a:off x="251520" y="89161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19.05.2021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323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916,9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292 359,7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298 770,7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1 011,4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865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2592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9456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46602"/>
              </p:ext>
            </p:extLst>
          </p:nvPr>
        </p:nvGraphicFramePr>
        <p:xfrm>
          <a:off x="276325" y="2922242"/>
          <a:ext cx="869524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52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400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6664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Развитие общественных пространств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+ 102,4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мероприятий в рамках регионального проекта «Формирование комфортной городской среды»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829619"/>
              </p:ext>
            </p:extLst>
          </p:nvPr>
        </p:nvGraphicFramePr>
        <p:xfrm>
          <a:off x="273554" y="1247038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19.05.2021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392 741,1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306 210,3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368 594,4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+ 502,4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8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ФИЗИЧЕСКОЙ КУЛЬТУРЫ </a:t>
            </a:r>
            <a:br>
              <a:rPr lang="ru-RU" dirty="0"/>
            </a:br>
            <a:r>
              <a:rPr lang="ru-RU" dirty="0"/>
              <a:t>И СПОРТА»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108119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527747"/>
              </p:ext>
            </p:extLst>
          </p:nvPr>
        </p:nvGraphicFramePr>
        <p:xfrm>
          <a:off x="287342" y="2598814"/>
          <a:ext cx="8695246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+30 265,3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отдельных мероприятий регионального проекта «Спорт – норма жизни» в части оснащения объектов спортивной инфраструктуры спортивно-технологическим оборудованием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+60,7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отдельных мероприятий регионального проекта «Спорт – норма жизни» в части подготовки спортивного резерва для спортивных сборных команд (приобретение спортивного инвентаря)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475445"/>
              </p:ext>
            </p:extLst>
          </p:nvPr>
        </p:nvGraphicFramePr>
        <p:xfrm>
          <a:off x="251520" y="1088688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19.05.2021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194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866,2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429 453,2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205 911,4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30 326,0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90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5775</TotalTime>
  <Words>880</Words>
  <Application>Microsoft Office PowerPoint</Application>
  <PresentationFormat>Экран (4:3)</PresentationFormat>
  <Paragraphs>269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БЮДЖЕТ ДЛЯ ГРАЖДАН</vt:lpstr>
      <vt:lpstr>ОСНОВНЫЕ ХАРАКТЕРИСТИКИ БЮДЖЕТА</vt:lpstr>
      <vt:lpstr>МУНИЦИПАЛЬНАЯ ПРОГРАММА  «РАЗВИТИЕ СИСТЕМЫ  МУНИЦИПАЛЬНОГО УПРАВЛЕНИЯ»</vt:lpstr>
      <vt:lpstr>МУНИЦИПАЛЬНАЯ ПРОГРАММА  «БЕЗОПАСНОСТЬ  ЖИЗНЕДЕЯТЕЛЬНОСТИ НАСЕЛЕНИЯ»</vt:lpstr>
      <vt:lpstr>МУНИЦИПАЛЬНАЯ ПРОГРАММА  «ЖИЛЬЕ И ЖИЛИЩНО- КОММУНАЛЬНОЕ ХОЗЯЙСТВО»</vt:lpstr>
      <vt:lpstr>МУНИЦИПАЛЬНАЯ ПРОГРАММА  «РАЗВИТИЕ ОБРАЗОВАНИЯ»</vt:lpstr>
      <vt:lpstr>МУНИЦИПАЛЬНАЯ ПРОГРАММА  «КУЛЬТУРА»</vt:lpstr>
      <vt:lpstr>МУНИЦИПАЛЬНАЯ ПРОГРАММА  «ФОРМИРОВАНИЕ СОВРЕМЕННОЙ ГОРОДСКОЙ СРЕДЫ»</vt:lpstr>
      <vt:lpstr>МУНИЦИПАЛЬНАЯ ПРОГРАММА  «РАЗВИТИЕ ФИЗИЧЕСКОЙ КУЛЬТУРЫ  И СПОРТА»</vt:lpstr>
      <vt:lpstr>НЕПРОГРАММНЫЕ МЕРОПРИЯТИЯ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Starceva</cp:lastModifiedBy>
  <cp:revision>932</cp:revision>
  <cp:lastPrinted>2021-06-04T06:36:08Z</cp:lastPrinted>
  <dcterms:modified xsi:type="dcterms:W3CDTF">2021-08-24T12:50:43Z</dcterms:modified>
</cp:coreProperties>
</file>